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307" r:id="rId2"/>
    <p:sldId id="266" r:id="rId3"/>
    <p:sldId id="276" r:id="rId4"/>
    <p:sldId id="272" r:id="rId5"/>
    <p:sldId id="270" r:id="rId6"/>
    <p:sldId id="273" r:id="rId7"/>
    <p:sldId id="298" r:id="rId8"/>
    <p:sldId id="296" r:id="rId9"/>
    <p:sldId id="297" r:id="rId10"/>
    <p:sldId id="301" r:id="rId11"/>
    <p:sldId id="303" r:id="rId12"/>
    <p:sldId id="264" r:id="rId13"/>
    <p:sldId id="352" r:id="rId14"/>
    <p:sldId id="351" r:id="rId15"/>
    <p:sldId id="30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 autoAdjust="0"/>
    <p:restoredTop sz="94694"/>
  </p:normalViewPr>
  <p:slideViewPr>
    <p:cSldViewPr>
      <p:cViewPr varScale="1">
        <p:scale>
          <a:sx n="121" d="100"/>
          <a:sy n="121" d="100"/>
        </p:scale>
        <p:origin x="193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sour alqurashi" userId="02826f69932f7275" providerId="LiveId" clId="{E9681A21-66B7-4B01-95E7-8377868794F3}"/>
    <pc:docChg chg="delSld modSld sldOrd">
      <pc:chgData name="mansour alqurashi" userId="02826f69932f7275" providerId="LiveId" clId="{E9681A21-66B7-4B01-95E7-8377868794F3}" dt="2021-08-30T20:11:39.674" v="12"/>
      <pc:docMkLst>
        <pc:docMk/>
      </pc:docMkLst>
      <pc:sldChg chg="del">
        <pc:chgData name="mansour alqurashi" userId="02826f69932f7275" providerId="LiveId" clId="{E9681A21-66B7-4B01-95E7-8377868794F3}" dt="2021-08-30T20:05:52.111" v="1" actId="47"/>
        <pc:sldMkLst>
          <pc:docMk/>
          <pc:sldMk cId="3244544107" sldId="263"/>
        </pc:sldMkLst>
      </pc:sldChg>
      <pc:sldChg chg="ord">
        <pc:chgData name="mansour alqurashi" userId="02826f69932f7275" providerId="LiveId" clId="{E9681A21-66B7-4B01-95E7-8377868794F3}" dt="2021-08-30T20:09:55.369" v="6"/>
        <pc:sldMkLst>
          <pc:docMk/>
          <pc:sldMk cId="2389863794" sldId="280"/>
        </pc:sldMkLst>
      </pc:sldChg>
      <pc:sldChg chg="ord">
        <pc:chgData name="mansour alqurashi" userId="02826f69932f7275" providerId="LiveId" clId="{E9681A21-66B7-4B01-95E7-8377868794F3}" dt="2021-08-30T20:10:40.130" v="8"/>
        <pc:sldMkLst>
          <pc:docMk/>
          <pc:sldMk cId="384173259" sldId="283"/>
        </pc:sldMkLst>
      </pc:sldChg>
      <pc:sldChg chg="del">
        <pc:chgData name="mansour alqurashi" userId="02826f69932f7275" providerId="LiveId" clId="{E9681A21-66B7-4B01-95E7-8377868794F3}" dt="2021-08-30T20:08:48.488" v="2" actId="47"/>
        <pc:sldMkLst>
          <pc:docMk/>
          <pc:sldMk cId="687999453" sldId="309"/>
        </pc:sldMkLst>
      </pc:sldChg>
      <pc:sldChg chg="ord">
        <pc:chgData name="mansour alqurashi" userId="02826f69932f7275" providerId="LiveId" clId="{E9681A21-66B7-4B01-95E7-8377868794F3}" dt="2021-08-30T20:11:39.674" v="12"/>
        <pc:sldMkLst>
          <pc:docMk/>
          <pc:sldMk cId="1922574958" sldId="315"/>
        </pc:sldMkLst>
      </pc:sldChg>
      <pc:sldChg chg="del">
        <pc:chgData name="mansour alqurashi" userId="02826f69932f7275" providerId="LiveId" clId="{E9681A21-66B7-4B01-95E7-8377868794F3}" dt="2021-08-30T20:02:28.555" v="0" actId="47"/>
        <pc:sldMkLst>
          <pc:docMk/>
          <pc:sldMk cId="434917214" sldId="319"/>
        </pc:sldMkLst>
      </pc:sldChg>
    </pc:docChg>
  </pc:docChgLst>
  <pc:docChgLst>
    <pc:chgData name="mansour alqurashi" userId="02826f69932f7275" providerId="LiveId" clId="{40C4A84D-1030-447F-BC04-2DA599CE92D1}"/>
    <pc:docChg chg="undo redo custSel delSld modSld">
      <pc:chgData name="mansour alqurashi" userId="02826f69932f7275" providerId="LiveId" clId="{40C4A84D-1030-447F-BC04-2DA599CE92D1}" dt="2022-10-08T21:37:41.638" v="537" actId="12"/>
      <pc:docMkLst>
        <pc:docMk/>
      </pc:docMkLst>
      <pc:sldChg chg="modSp mod">
        <pc:chgData name="mansour alqurashi" userId="02826f69932f7275" providerId="LiveId" clId="{40C4A84D-1030-447F-BC04-2DA599CE92D1}" dt="2022-10-07T22:02:47.160" v="94" actId="20577"/>
        <pc:sldMkLst>
          <pc:docMk/>
          <pc:sldMk cId="2139802397" sldId="307"/>
        </pc:sldMkLst>
      </pc:sldChg>
      <pc:sldChg chg="modSp mod">
        <pc:chgData name="mansour alqurashi" userId="02826f69932f7275" providerId="LiveId" clId="{40C4A84D-1030-447F-BC04-2DA599CE92D1}" dt="2022-10-07T22:03:57.573" v="101" actId="255"/>
        <pc:sldMkLst>
          <pc:docMk/>
          <pc:sldMk cId="3182103534" sldId="320"/>
        </pc:sldMkLst>
      </pc:sldChg>
      <pc:sldChg chg="delSp modSp mod">
        <pc:chgData name="mansour alqurashi" userId="02826f69932f7275" providerId="LiveId" clId="{40C4A84D-1030-447F-BC04-2DA599CE92D1}" dt="2022-10-07T22:12:14.605" v="165" actId="27636"/>
        <pc:sldMkLst>
          <pc:docMk/>
          <pc:sldMk cId="2471657933" sldId="321"/>
        </pc:sldMkLst>
      </pc:sldChg>
      <pc:sldChg chg="modSp mod">
        <pc:chgData name="mansour alqurashi" userId="02826f69932f7275" providerId="LiveId" clId="{40C4A84D-1030-447F-BC04-2DA599CE92D1}" dt="2022-10-07T22:12:48.998" v="168" actId="2711"/>
        <pc:sldMkLst>
          <pc:docMk/>
          <pc:sldMk cId="910361184" sldId="323"/>
        </pc:sldMkLst>
      </pc:sldChg>
      <pc:sldChg chg="modSp mod">
        <pc:chgData name="mansour alqurashi" userId="02826f69932f7275" providerId="LiveId" clId="{40C4A84D-1030-447F-BC04-2DA599CE92D1}" dt="2022-10-08T20:34:12.146" v="169" actId="207"/>
        <pc:sldMkLst>
          <pc:docMk/>
          <pc:sldMk cId="1230704134" sldId="324"/>
        </pc:sldMkLst>
      </pc:sldChg>
      <pc:sldChg chg="modSp mod">
        <pc:chgData name="mansour alqurashi" userId="02826f69932f7275" providerId="LiveId" clId="{40C4A84D-1030-447F-BC04-2DA599CE92D1}" dt="2022-10-08T20:35:12.100" v="170" actId="207"/>
        <pc:sldMkLst>
          <pc:docMk/>
          <pc:sldMk cId="635471461" sldId="326"/>
        </pc:sldMkLst>
      </pc:sldChg>
      <pc:sldChg chg="modSp mod">
        <pc:chgData name="mansour alqurashi" userId="02826f69932f7275" providerId="LiveId" clId="{40C4A84D-1030-447F-BC04-2DA599CE92D1}" dt="2022-10-08T20:36:55.346" v="181" actId="14100"/>
        <pc:sldMkLst>
          <pc:docMk/>
          <pc:sldMk cId="4266615005" sldId="327"/>
        </pc:sldMkLst>
      </pc:sldChg>
      <pc:sldChg chg="delSp modSp mod">
        <pc:chgData name="mansour alqurashi" userId="02826f69932f7275" providerId="LiveId" clId="{40C4A84D-1030-447F-BC04-2DA599CE92D1}" dt="2022-10-08T20:38:11.445" v="190" actId="27636"/>
        <pc:sldMkLst>
          <pc:docMk/>
          <pc:sldMk cId="1801263373" sldId="329"/>
        </pc:sldMkLst>
      </pc:sldChg>
      <pc:sldChg chg="modSp mod">
        <pc:chgData name="mansour alqurashi" userId="02826f69932f7275" providerId="LiveId" clId="{40C4A84D-1030-447F-BC04-2DA599CE92D1}" dt="2022-10-08T20:39:33.658" v="197" actId="20577"/>
        <pc:sldMkLst>
          <pc:docMk/>
          <pc:sldMk cId="1906350673" sldId="330"/>
        </pc:sldMkLst>
      </pc:sldChg>
      <pc:sldChg chg="modSp mod">
        <pc:chgData name="mansour alqurashi" userId="02826f69932f7275" providerId="LiveId" clId="{40C4A84D-1030-447F-BC04-2DA599CE92D1}" dt="2022-10-08T20:40:12.943" v="201" actId="1076"/>
        <pc:sldMkLst>
          <pc:docMk/>
          <pc:sldMk cId="3768770293" sldId="331"/>
        </pc:sldMkLst>
      </pc:sldChg>
      <pc:sldChg chg="modSp mod">
        <pc:chgData name="mansour alqurashi" userId="02826f69932f7275" providerId="LiveId" clId="{40C4A84D-1030-447F-BC04-2DA599CE92D1}" dt="2022-10-08T20:41:47.811" v="216" actId="2711"/>
        <pc:sldMkLst>
          <pc:docMk/>
          <pc:sldMk cId="946542395" sldId="335"/>
        </pc:sldMkLst>
      </pc:sldChg>
      <pc:sldChg chg="modSp mod">
        <pc:chgData name="mansour alqurashi" userId="02826f69932f7275" providerId="LiveId" clId="{40C4A84D-1030-447F-BC04-2DA599CE92D1}" dt="2022-10-08T20:42:31.742" v="222" actId="2711"/>
        <pc:sldMkLst>
          <pc:docMk/>
          <pc:sldMk cId="3195782664" sldId="337"/>
        </pc:sldMkLst>
      </pc:sldChg>
      <pc:sldChg chg="modSp mod">
        <pc:chgData name="mansour alqurashi" userId="02826f69932f7275" providerId="LiveId" clId="{40C4A84D-1030-447F-BC04-2DA599CE92D1}" dt="2022-10-08T20:48:16.654" v="263" actId="20577"/>
        <pc:sldMkLst>
          <pc:docMk/>
          <pc:sldMk cId="3215821824" sldId="338"/>
        </pc:sldMkLst>
      </pc:sldChg>
      <pc:sldChg chg="del">
        <pc:chgData name="mansour alqurashi" userId="02826f69932f7275" providerId="LiveId" clId="{40C4A84D-1030-447F-BC04-2DA599CE92D1}" dt="2022-10-08T20:49:43.020" v="264" actId="47"/>
        <pc:sldMkLst>
          <pc:docMk/>
          <pc:sldMk cId="1699464139" sldId="339"/>
        </pc:sldMkLst>
      </pc:sldChg>
      <pc:sldChg chg="modSp mod">
        <pc:chgData name="mansour alqurashi" userId="02826f69932f7275" providerId="LiveId" clId="{40C4A84D-1030-447F-BC04-2DA599CE92D1}" dt="2022-10-08T20:58:52.573" v="311" actId="20577"/>
        <pc:sldMkLst>
          <pc:docMk/>
          <pc:sldMk cId="465355854" sldId="340"/>
        </pc:sldMkLst>
      </pc:sldChg>
      <pc:sldChg chg="modSp mod">
        <pc:chgData name="mansour alqurashi" userId="02826f69932f7275" providerId="LiveId" clId="{40C4A84D-1030-447F-BC04-2DA599CE92D1}" dt="2022-10-08T21:00:35.852" v="326" actId="27636"/>
        <pc:sldMkLst>
          <pc:docMk/>
          <pc:sldMk cId="2955335245" sldId="342"/>
        </pc:sldMkLst>
      </pc:sldChg>
      <pc:sldChg chg="modSp mod">
        <pc:chgData name="mansour alqurashi" userId="02826f69932f7275" providerId="LiveId" clId="{40C4A84D-1030-447F-BC04-2DA599CE92D1}" dt="2022-10-08T21:07:10.689" v="362" actId="20577"/>
        <pc:sldMkLst>
          <pc:docMk/>
          <pc:sldMk cId="3581957165" sldId="343"/>
        </pc:sldMkLst>
      </pc:sldChg>
      <pc:sldChg chg="modSp mod">
        <pc:chgData name="mansour alqurashi" userId="02826f69932f7275" providerId="LiveId" clId="{40C4A84D-1030-447F-BC04-2DA599CE92D1}" dt="2022-10-08T21:21:54.309" v="432" actId="20577"/>
        <pc:sldMkLst>
          <pc:docMk/>
          <pc:sldMk cId="3907508747" sldId="345"/>
        </pc:sldMkLst>
      </pc:sldChg>
      <pc:sldChg chg="modSp mod">
        <pc:chgData name="mansour alqurashi" userId="02826f69932f7275" providerId="LiveId" clId="{40C4A84D-1030-447F-BC04-2DA599CE92D1}" dt="2022-10-08T21:27:12.623" v="469" actId="6549"/>
        <pc:sldMkLst>
          <pc:docMk/>
          <pc:sldMk cId="725343365" sldId="347"/>
        </pc:sldMkLst>
      </pc:sldChg>
      <pc:sldChg chg="del">
        <pc:chgData name="mansour alqurashi" userId="02826f69932f7275" providerId="LiveId" clId="{40C4A84D-1030-447F-BC04-2DA599CE92D1}" dt="2022-10-08T21:29:31.571" v="470" actId="47"/>
        <pc:sldMkLst>
          <pc:docMk/>
          <pc:sldMk cId="3043935117" sldId="348"/>
        </pc:sldMkLst>
      </pc:sldChg>
      <pc:sldChg chg="modSp mod">
        <pc:chgData name="mansour alqurashi" userId="02826f69932f7275" providerId="LiveId" clId="{40C4A84D-1030-447F-BC04-2DA599CE92D1}" dt="2022-10-08T21:32:47.071" v="495" actId="255"/>
        <pc:sldMkLst>
          <pc:docMk/>
          <pc:sldMk cId="1399116799" sldId="349"/>
        </pc:sldMkLst>
      </pc:sldChg>
      <pc:sldChg chg="modSp mod">
        <pc:chgData name="mansour alqurashi" userId="02826f69932f7275" providerId="LiveId" clId="{40C4A84D-1030-447F-BC04-2DA599CE92D1}" dt="2022-10-08T21:37:41.638" v="537" actId="12"/>
        <pc:sldMkLst>
          <pc:docMk/>
          <pc:sldMk cId="3450626090" sldId="350"/>
        </pc:sldMkLst>
      </pc:sldChg>
      <pc:sldChg chg="del">
        <pc:chgData name="mansour alqurashi" userId="02826f69932f7275" providerId="LiveId" clId="{40C4A84D-1030-447F-BC04-2DA599CE92D1}" dt="2022-10-08T21:34:43.951" v="513" actId="47"/>
        <pc:sldMkLst>
          <pc:docMk/>
          <pc:sldMk cId="381858783" sldId="351"/>
        </pc:sldMkLst>
      </pc:sldChg>
    </pc:docChg>
  </pc:docChgLst>
  <pc:docChgLst>
    <pc:chgData name="mansour alqurashi" userId="02826f69932f7275" providerId="LiveId" clId="{989AB2E9-3077-4EFE-8ACB-54E2D844938D}"/>
    <pc:docChg chg="custSel addSld modSld sldOrd">
      <pc:chgData name="mansour alqurashi" userId="02826f69932f7275" providerId="LiveId" clId="{989AB2E9-3077-4EFE-8ACB-54E2D844938D}" dt="2024-03-09T16:23:51.990" v="124"/>
      <pc:docMkLst>
        <pc:docMk/>
      </pc:docMkLst>
      <pc:sldChg chg="delSp modSp mod">
        <pc:chgData name="mansour alqurashi" userId="02826f69932f7275" providerId="LiveId" clId="{989AB2E9-3077-4EFE-8ACB-54E2D844938D}" dt="2023-10-11T21:45:37.757" v="8" actId="21"/>
        <pc:sldMkLst>
          <pc:docMk/>
          <pc:sldMk cId="2955335245" sldId="342"/>
        </pc:sldMkLst>
      </pc:sldChg>
      <pc:sldChg chg="modSp new mod ord">
        <pc:chgData name="mansour alqurashi" userId="02826f69932f7275" providerId="LiveId" clId="{989AB2E9-3077-4EFE-8ACB-54E2D844938D}" dt="2024-03-09T16:23:51.990" v="124"/>
        <pc:sldMkLst>
          <pc:docMk/>
          <pc:sldMk cId="423117118" sldId="351"/>
        </pc:sldMkLst>
      </pc:sldChg>
      <pc:sldChg chg="modSp new mod">
        <pc:chgData name="mansour alqurashi" userId="02826f69932f7275" providerId="LiveId" clId="{989AB2E9-3077-4EFE-8ACB-54E2D844938D}" dt="2024-03-09T16:22:42.629" v="122" actId="20577"/>
        <pc:sldMkLst>
          <pc:docMk/>
          <pc:sldMk cId="3987696535" sldId="352"/>
        </pc:sldMkLst>
      </pc:sldChg>
    </pc:docChg>
  </pc:docChgLst>
  <pc:docChgLst>
    <pc:chgData name="mansour alqurashi" userId="02826f69932f7275" providerId="LiveId" clId="{23F4619C-D4BB-43F7-8267-97B1DEB3A6CA}"/>
    <pc:docChg chg="addSld delSld modSld">
      <pc:chgData name="mansour alqurashi" userId="02826f69932f7275" providerId="LiveId" clId="{23F4619C-D4BB-43F7-8267-97B1DEB3A6CA}" dt="2022-09-20T09:16:00.016" v="7" actId="47"/>
      <pc:docMkLst>
        <pc:docMk/>
      </pc:docMkLst>
      <pc:sldChg chg="addSp delSp modSp del">
        <pc:chgData name="mansour alqurashi" userId="02826f69932f7275" providerId="LiveId" clId="{23F4619C-D4BB-43F7-8267-97B1DEB3A6CA}" dt="2022-09-20T09:13:22.006" v="4" actId="47"/>
        <pc:sldMkLst>
          <pc:docMk/>
          <pc:sldMk cId="4078588980" sldId="282"/>
        </pc:sldMkLst>
      </pc:sldChg>
      <pc:sldChg chg="delSp del">
        <pc:chgData name="mansour alqurashi" userId="02826f69932f7275" providerId="LiveId" clId="{23F4619C-D4BB-43F7-8267-97B1DEB3A6CA}" dt="2022-09-20T09:16:00.016" v="7" actId="47"/>
        <pc:sldMkLst>
          <pc:docMk/>
          <pc:sldMk cId="384173259" sldId="283"/>
        </pc:sldMkLst>
      </pc:sldChg>
      <pc:sldChg chg="add">
        <pc:chgData name="mansour alqurashi" userId="02826f69932f7275" providerId="LiveId" clId="{23F4619C-D4BB-43F7-8267-97B1DEB3A6CA}" dt="2022-09-20T09:12:43.388" v="2" actId="2890"/>
        <pc:sldMkLst>
          <pc:docMk/>
          <pc:sldMk cId="3464516195" sldId="352"/>
        </pc:sldMkLst>
      </pc:sldChg>
      <pc:sldChg chg="add">
        <pc:chgData name="mansour alqurashi" userId="02826f69932f7275" providerId="LiveId" clId="{23F4619C-D4BB-43F7-8267-97B1DEB3A6CA}" dt="2022-09-20T09:13:52.758" v="5" actId="2890"/>
        <pc:sldMkLst>
          <pc:docMk/>
          <pc:sldMk cId="2553412738" sldId="353"/>
        </pc:sldMkLst>
      </pc:sldChg>
    </pc:docChg>
  </pc:docChgLst>
  <pc:docChgLst>
    <pc:chgData name="Dralk F" userId="0ce5ef93c6cc7083" providerId="LiveId" clId="{4CDB1772-E5EB-4A4A-9664-7504A837AB24}"/>
    <pc:docChg chg="delSld">
      <pc:chgData name="Dralk F" userId="0ce5ef93c6cc7083" providerId="LiveId" clId="{4CDB1772-E5EB-4A4A-9664-7504A837AB24}" dt="2024-12-05T09:58:54.837" v="29" actId="2696"/>
      <pc:docMkLst>
        <pc:docMk/>
      </pc:docMkLst>
      <pc:sldChg chg="del">
        <pc:chgData name="Dralk F" userId="0ce5ef93c6cc7083" providerId="LiveId" clId="{4CDB1772-E5EB-4A4A-9664-7504A837AB24}" dt="2024-12-05T09:58:54.766" v="3" actId="2696"/>
        <pc:sldMkLst>
          <pc:docMk/>
          <pc:sldMk cId="2389863794" sldId="280"/>
        </pc:sldMkLst>
      </pc:sldChg>
      <pc:sldChg chg="del">
        <pc:chgData name="Dralk F" userId="0ce5ef93c6cc7083" providerId="LiveId" clId="{4CDB1772-E5EB-4A4A-9664-7504A837AB24}" dt="2024-12-05T09:58:54.758" v="0" actId="2696"/>
        <pc:sldMkLst>
          <pc:docMk/>
          <pc:sldMk cId="244555534" sldId="305"/>
        </pc:sldMkLst>
      </pc:sldChg>
      <pc:sldChg chg="del">
        <pc:chgData name="Dralk F" userId="0ce5ef93c6cc7083" providerId="LiveId" clId="{4CDB1772-E5EB-4A4A-9664-7504A837AB24}" dt="2024-12-05T09:58:54.785" v="11" actId="2696"/>
        <pc:sldMkLst>
          <pc:docMk/>
          <pc:sldMk cId="1149732324" sldId="306"/>
        </pc:sldMkLst>
      </pc:sldChg>
      <pc:sldChg chg="del">
        <pc:chgData name="Dralk F" userId="0ce5ef93c6cc7083" providerId="LiveId" clId="{4CDB1772-E5EB-4A4A-9664-7504A837AB24}" dt="2024-12-05T09:58:54.804" v="24" actId="2696"/>
        <pc:sldMkLst>
          <pc:docMk/>
          <pc:sldMk cId="194337243" sldId="308"/>
        </pc:sldMkLst>
      </pc:sldChg>
      <pc:sldChg chg="del">
        <pc:chgData name="Dralk F" userId="0ce5ef93c6cc7083" providerId="LiveId" clId="{4CDB1772-E5EB-4A4A-9664-7504A837AB24}" dt="2024-12-05T09:58:54.776" v="9" actId="2696"/>
        <pc:sldMkLst>
          <pc:docMk/>
          <pc:sldMk cId="1562557600" sldId="310"/>
        </pc:sldMkLst>
      </pc:sldChg>
      <pc:sldChg chg="del">
        <pc:chgData name="Dralk F" userId="0ce5ef93c6cc7083" providerId="LiveId" clId="{4CDB1772-E5EB-4A4A-9664-7504A837AB24}" dt="2024-12-05T09:58:54.811" v="26" actId="2696"/>
        <pc:sldMkLst>
          <pc:docMk/>
          <pc:sldMk cId="1086656444" sldId="313"/>
        </pc:sldMkLst>
      </pc:sldChg>
      <pc:sldChg chg="del">
        <pc:chgData name="Dralk F" userId="0ce5ef93c6cc7083" providerId="LiveId" clId="{4CDB1772-E5EB-4A4A-9664-7504A837AB24}" dt="2024-12-05T09:58:54.761" v="1" actId="2696"/>
        <pc:sldMkLst>
          <pc:docMk/>
          <pc:sldMk cId="1922574958" sldId="315"/>
        </pc:sldMkLst>
      </pc:sldChg>
      <pc:sldChg chg="del">
        <pc:chgData name="Dralk F" userId="0ce5ef93c6cc7083" providerId="LiveId" clId="{4CDB1772-E5EB-4A4A-9664-7504A837AB24}" dt="2024-12-05T09:58:54.793" v="18" actId="2696"/>
        <pc:sldMkLst>
          <pc:docMk/>
          <pc:sldMk cId="3182103534" sldId="320"/>
        </pc:sldMkLst>
      </pc:sldChg>
      <pc:sldChg chg="del">
        <pc:chgData name="Dralk F" userId="0ce5ef93c6cc7083" providerId="LiveId" clId="{4CDB1772-E5EB-4A4A-9664-7504A837AB24}" dt="2024-12-05T09:58:54.789" v="14" actId="2696"/>
        <pc:sldMkLst>
          <pc:docMk/>
          <pc:sldMk cId="2471657933" sldId="321"/>
        </pc:sldMkLst>
      </pc:sldChg>
      <pc:sldChg chg="del">
        <pc:chgData name="Dralk F" userId="0ce5ef93c6cc7083" providerId="LiveId" clId="{4CDB1772-E5EB-4A4A-9664-7504A837AB24}" dt="2024-12-05T09:58:54.797" v="22" actId="2696"/>
        <pc:sldMkLst>
          <pc:docMk/>
          <pc:sldMk cId="910361184" sldId="323"/>
        </pc:sldMkLst>
      </pc:sldChg>
      <pc:sldChg chg="del">
        <pc:chgData name="Dralk F" userId="0ce5ef93c6cc7083" providerId="LiveId" clId="{4CDB1772-E5EB-4A4A-9664-7504A837AB24}" dt="2024-12-05T09:58:54.765" v="2" actId="2696"/>
        <pc:sldMkLst>
          <pc:docMk/>
          <pc:sldMk cId="1230704134" sldId="324"/>
        </pc:sldMkLst>
      </pc:sldChg>
      <pc:sldChg chg="del">
        <pc:chgData name="Dralk F" userId="0ce5ef93c6cc7083" providerId="LiveId" clId="{4CDB1772-E5EB-4A4A-9664-7504A837AB24}" dt="2024-12-05T09:58:54.774" v="8" actId="2696"/>
        <pc:sldMkLst>
          <pc:docMk/>
          <pc:sldMk cId="603675292" sldId="325"/>
        </pc:sldMkLst>
      </pc:sldChg>
      <pc:sldChg chg="del">
        <pc:chgData name="Dralk F" userId="0ce5ef93c6cc7083" providerId="LiveId" clId="{4CDB1772-E5EB-4A4A-9664-7504A837AB24}" dt="2024-12-05T09:58:54.769" v="5" actId="2696"/>
        <pc:sldMkLst>
          <pc:docMk/>
          <pc:sldMk cId="635471461" sldId="326"/>
        </pc:sldMkLst>
      </pc:sldChg>
      <pc:sldChg chg="del">
        <pc:chgData name="Dralk F" userId="0ce5ef93c6cc7083" providerId="LiveId" clId="{4CDB1772-E5EB-4A4A-9664-7504A837AB24}" dt="2024-12-05T09:58:54.792" v="17" actId="2696"/>
        <pc:sldMkLst>
          <pc:docMk/>
          <pc:sldMk cId="4266615005" sldId="327"/>
        </pc:sldMkLst>
      </pc:sldChg>
      <pc:sldChg chg="del">
        <pc:chgData name="Dralk F" userId="0ce5ef93c6cc7083" providerId="LiveId" clId="{4CDB1772-E5EB-4A4A-9664-7504A837AB24}" dt="2024-12-05T09:58:54.805" v="25" actId="2696"/>
        <pc:sldMkLst>
          <pc:docMk/>
          <pc:sldMk cId="26961463" sldId="328"/>
        </pc:sldMkLst>
      </pc:sldChg>
      <pc:sldChg chg="del">
        <pc:chgData name="Dralk F" userId="0ce5ef93c6cc7083" providerId="LiveId" clId="{4CDB1772-E5EB-4A4A-9664-7504A837AB24}" dt="2024-12-05T09:58:54.772" v="7" actId="2696"/>
        <pc:sldMkLst>
          <pc:docMk/>
          <pc:sldMk cId="1801263373" sldId="329"/>
        </pc:sldMkLst>
      </pc:sldChg>
      <pc:sldChg chg="del">
        <pc:chgData name="Dralk F" userId="0ce5ef93c6cc7083" providerId="LiveId" clId="{4CDB1772-E5EB-4A4A-9664-7504A837AB24}" dt="2024-12-05T09:58:54.820" v="27" actId="2696"/>
        <pc:sldMkLst>
          <pc:docMk/>
          <pc:sldMk cId="1906350673" sldId="330"/>
        </pc:sldMkLst>
      </pc:sldChg>
      <pc:sldChg chg="del">
        <pc:chgData name="Dralk F" userId="0ce5ef93c6cc7083" providerId="LiveId" clId="{4CDB1772-E5EB-4A4A-9664-7504A837AB24}" dt="2024-12-05T09:58:54.787" v="12" actId="2696"/>
        <pc:sldMkLst>
          <pc:docMk/>
          <pc:sldMk cId="3768770293" sldId="331"/>
        </pc:sldMkLst>
      </pc:sldChg>
      <pc:sldChg chg="del">
        <pc:chgData name="Dralk F" userId="0ce5ef93c6cc7083" providerId="LiveId" clId="{4CDB1772-E5EB-4A4A-9664-7504A837AB24}" dt="2024-12-05T09:58:54.777" v="10" actId="2696"/>
        <pc:sldMkLst>
          <pc:docMk/>
          <pc:sldMk cId="946542395" sldId="335"/>
        </pc:sldMkLst>
      </pc:sldChg>
      <pc:sldChg chg="del">
        <pc:chgData name="Dralk F" userId="0ce5ef93c6cc7083" providerId="LiveId" clId="{4CDB1772-E5EB-4A4A-9664-7504A837AB24}" dt="2024-12-05T09:58:54.794" v="19" actId="2696"/>
        <pc:sldMkLst>
          <pc:docMk/>
          <pc:sldMk cId="3195782664" sldId="337"/>
        </pc:sldMkLst>
      </pc:sldChg>
      <pc:sldChg chg="del">
        <pc:chgData name="Dralk F" userId="0ce5ef93c6cc7083" providerId="LiveId" clId="{4CDB1772-E5EB-4A4A-9664-7504A837AB24}" dt="2024-12-05T09:58:54.796" v="21" actId="2696"/>
        <pc:sldMkLst>
          <pc:docMk/>
          <pc:sldMk cId="3215821824" sldId="338"/>
        </pc:sldMkLst>
      </pc:sldChg>
      <pc:sldChg chg="del">
        <pc:chgData name="Dralk F" userId="0ce5ef93c6cc7083" providerId="LiveId" clId="{4CDB1772-E5EB-4A4A-9664-7504A837AB24}" dt="2024-12-05T09:58:54.826" v="28" actId="2696"/>
        <pc:sldMkLst>
          <pc:docMk/>
          <pc:sldMk cId="465355854" sldId="340"/>
        </pc:sldMkLst>
      </pc:sldChg>
      <pc:sldChg chg="del">
        <pc:chgData name="Dralk F" userId="0ce5ef93c6cc7083" providerId="LiveId" clId="{4CDB1772-E5EB-4A4A-9664-7504A837AB24}" dt="2024-12-05T09:58:54.795" v="20" actId="2696"/>
        <pc:sldMkLst>
          <pc:docMk/>
          <pc:sldMk cId="850239184" sldId="341"/>
        </pc:sldMkLst>
      </pc:sldChg>
      <pc:sldChg chg="del">
        <pc:chgData name="Dralk F" userId="0ce5ef93c6cc7083" providerId="LiveId" clId="{4CDB1772-E5EB-4A4A-9664-7504A837AB24}" dt="2024-12-05T09:58:54.788" v="13" actId="2696"/>
        <pc:sldMkLst>
          <pc:docMk/>
          <pc:sldMk cId="2955335245" sldId="342"/>
        </pc:sldMkLst>
      </pc:sldChg>
      <pc:sldChg chg="del">
        <pc:chgData name="Dralk F" userId="0ce5ef93c6cc7083" providerId="LiveId" clId="{4CDB1772-E5EB-4A4A-9664-7504A837AB24}" dt="2024-12-05T09:58:54.790" v="15" actId="2696"/>
        <pc:sldMkLst>
          <pc:docMk/>
          <pc:sldMk cId="3581957165" sldId="343"/>
        </pc:sldMkLst>
      </pc:sldChg>
      <pc:sldChg chg="del">
        <pc:chgData name="Dralk F" userId="0ce5ef93c6cc7083" providerId="LiveId" clId="{4CDB1772-E5EB-4A4A-9664-7504A837AB24}" dt="2024-12-05T09:58:54.837" v="29" actId="2696"/>
        <pc:sldMkLst>
          <pc:docMk/>
          <pc:sldMk cId="1299656720" sldId="344"/>
        </pc:sldMkLst>
      </pc:sldChg>
      <pc:sldChg chg="del">
        <pc:chgData name="Dralk F" userId="0ce5ef93c6cc7083" providerId="LiveId" clId="{4CDB1772-E5EB-4A4A-9664-7504A837AB24}" dt="2024-12-05T09:58:54.771" v="6" actId="2696"/>
        <pc:sldMkLst>
          <pc:docMk/>
          <pc:sldMk cId="3907508747" sldId="345"/>
        </pc:sldMkLst>
      </pc:sldChg>
      <pc:sldChg chg="del">
        <pc:chgData name="Dralk F" userId="0ce5ef93c6cc7083" providerId="LiveId" clId="{4CDB1772-E5EB-4A4A-9664-7504A837AB24}" dt="2024-12-05T09:58:54.768" v="4" actId="2696"/>
        <pc:sldMkLst>
          <pc:docMk/>
          <pc:sldMk cId="725343365" sldId="347"/>
        </pc:sldMkLst>
      </pc:sldChg>
      <pc:sldChg chg="del">
        <pc:chgData name="Dralk F" userId="0ce5ef93c6cc7083" providerId="LiveId" clId="{4CDB1772-E5EB-4A4A-9664-7504A837AB24}" dt="2024-12-05T09:58:54.798" v="23" actId="2696"/>
        <pc:sldMkLst>
          <pc:docMk/>
          <pc:sldMk cId="1399116799" sldId="349"/>
        </pc:sldMkLst>
      </pc:sldChg>
      <pc:sldChg chg="del">
        <pc:chgData name="Dralk F" userId="0ce5ef93c6cc7083" providerId="LiveId" clId="{4CDB1772-E5EB-4A4A-9664-7504A837AB24}" dt="2024-12-05T09:58:54.791" v="16" actId="2696"/>
        <pc:sldMkLst>
          <pc:docMk/>
          <pc:sldMk cId="3450626090" sldId="35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9678C-2400-4D5E-8C06-58F2587DFF10}" type="datetimeFigureOut">
              <a:rPr lang="en-US" smtClean="0"/>
              <a:pPr/>
              <a:t>12/5/24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85A8A-E6C1-493D-9AC3-59D3526B6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85A8A-E6C1-493D-9AC3-59D3526B6C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8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D3F9-1E23-4693-9CC3-6F7AD5345059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F31F-47D6-4112-AE4F-BBA758ED167A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90394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F31F-47D6-4112-AE4F-BBA758ED167A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2554926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F31F-47D6-4112-AE4F-BBA758ED167A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87802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F31F-47D6-4112-AE4F-BBA758ED167A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657269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F31F-47D6-4112-AE4F-BBA758ED167A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21650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3FAE-A8A3-4B66-BF78-E97C0CDC85DF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43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9266-F31C-41A6-98B1-8C24DE08B1E5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5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83F6-7AE4-41BF-9FD2-DE49C599D00F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9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E807-B976-4917-91A9-1F309C0DCD5E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6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0B3-23C5-4B93-8C8C-C57273B5514C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4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2587-E606-4506-A579-8E8012E4099E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9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E98A-8C58-493E-A4FD-3ABD9F7C2BD4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5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7B69-87E0-4613-9832-C393A88A3DDD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1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F7A6-B094-4A77-9355-1C9D1E733542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5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75F9-B87A-488D-B488-26A8305FBC3B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6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6F31F-47D6-4112-AE4F-BBA758ED167A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7118A1-CB09-41E1-A674-55AC81D74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1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1730514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Nutritional Anemia</a:t>
            </a:r>
          </a:p>
          <a:p>
            <a:pPr algn="ctr"/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598" y="2590800"/>
            <a:ext cx="6705602" cy="3450563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US" dirty="0"/>
              <a:t>                         </a:t>
            </a:r>
          </a:p>
          <a:p>
            <a:pPr marL="0" indent="0">
              <a:buNone/>
            </a:pPr>
            <a:r>
              <a:rPr lang="en-US" dirty="0"/>
              <a:t>                       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DR Mansour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ALQurashi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D907-5456-43E7-909C-07FCAB0C6A9D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02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Functions of iron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6934200" cy="4462760"/>
          </a:xfr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/>
              <a:t> Formulation of hemoglobin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/>
              <a:t> Formulation of cytochrome myoglobin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/>
              <a:t> Binding 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to RBC and transport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/>
              <a:t> Regulation of Body temperature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/>
              <a:t> Muscle activity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/>
              <a:t> </a:t>
            </a:r>
            <a:r>
              <a:rPr lang="en-US" altLang="en-US" sz="2000" dirty="0" err="1"/>
              <a:t>Catacholamine</a:t>
            </a:r>
            <a:r>
              <a:rPr lang="en-US" altLang="en-US" sz="2000" dirty="0"/>
              <a:t> metabolism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/>
              <a:t> Immune system –   ↓ T cell ↓antibodies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/>
              <a:t> Brain Development &amp; function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/>
              <a:t> Depressed thyroid function</a:t>
            </a:r>
          </a:p>
          <a:p>
            <a:pPr eaLnBrk="1" hangingPunct="1"/>
            <a:endParaRPr lang="en-US" alt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57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5111" y="250802"/>
            <a:ext cx="7783489" cy="66359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latin typeface="+mn-lt"/>
              </a:rPr>
              <a:t>Risk factors of IDA</a:t>
            </a:r>
            <a:br>
              <a:rPr lang="en-US" sz="2800" b="1" dirty="0">
                <a:latin typeface="+mn-lt"/>
              </a:rPr>
            </a:br>
            <a:endParaRPr lang="en-US" sz="2800" b="1" dirty="0">
              <a:latin typeface="+mn-lt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5111" y="685800"/>
            <a:ext cx="8012089" cy="5135563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endParaRPr lang="en-US" altLang="en-US" sz="2000" dirty="0"/>
          </a:p>
          <a:p>
            <a:pPr eaLnBrk="1" hangingPunct="1"/>
            <a:r>
              <a:rPr lang="en-US" altLang="en-US" sz="2000" dirty="0"/>
              <a:t>Low socioeconomic status</a:t>
            </a:r>
          </a:p>
          <a:p>
            <a:pPr eaLnBrk="1" hangingPunct="1"/>
            <a:r>
              <a:rPr lang="en-US" altLang="en-US" sz="2000" dirty="0"/>
              <a:t>Prematurity and low birth weight</a:t>
            </a:r>
          </a:p>
          <a:p>
            <a:pPr eaLnBrk="1" hangingPunct="1"/>
            <a:r>
              <a:rPr lang="en-US" altLang="en-US" sz="2000" dirty="0"/>
              <a:t>Excessive milk intake</a:t>
            </a:r>
          </a:p>
          <a:p>
            <a:pPr eaLnBrk="1" hangingPunct="1"/>
            <a:r>
              <a:rPr lang="en-US" altLang="en-US" sz="2000" dirty="0"/>
              <a:t>Early introduction of cow’s milk</a:t>
            </a:r>
          </a:p>
          <a:p>
            <a:pPr eaLnBrk="1" hangingPunct="1"/>
            <a:r>
              <a:rPr lang="en-US" altLang="en-US" sz="2000" dirty="0"/>
              <a:t>Prolonged bottle feeding</a:t>
            </a:r>
          </a:p>
          <a:p>
            <a:pPr eaLnBrk="1" hangingPunct="1"/>
            <a:r>
              <a:rPr lang="en-US" altLang="en-US" sz="2000" dirty="0"/>
              <a:t>Prolonged exclusive breast feeding</a:t>
            </a:r>
          </a:p>
          <a:p>
            <a:pPr eaLnBrk="1" hangingPunct="1"/>
            <a:r>
              <a:rPr lang="en-US" altLang="en-US" sz="2000" dirty="0"/>
              <a:t>Overweight and obesity</a:t>
            </a:r>
          </a:p>
          <a:p>
            <a:pPr eaLnBrk="1" hangingPunct="1"/>
            <a:endParaRPr lang="en-US" alt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A8A9-CB6C-426A-B3FC-3DEDA2DEAFC5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67200"/>
            <a:ext cx="16954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407" y="4348532"/>
            <a:ext cx="3370593" cy="251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" y="4348532"/>
            <a:ext cx="3668689" cy="250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14400"/>
            <a:ext cx="283255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656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of Iron Deficiency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6"/>
          <a:stretch/>
        </p:blipFill>
        <p:spPr bwMode="auto">
          <a:xfrm>
            <a:off x="228600" y="685800"/>
            <a:ext cx="8839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F14C-E95B-4546-ABB5-D7C303168E02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1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93807-DDA9-9B9A-0F9C-209E8F90E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04800"/>
            <a:ext cx="6347713" cy="511837"/>
          </a:xfrm>
        </p:spPr>
        <p:txBody>
          <a:bodyPr>
            <a:normAutofit fontScale="90000"/>
          </a:bodyPr>
          <a:lstStyle/>
          <a:p>
            <a:r>
              <a:rPr lang="en-GB" dirty="0"/>
              <a:t>IDA  Screening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3366E-C6C4-71A4-DCB8-9EDD1A09F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5126963"/>
          </a:xfrm>
        </p:spPr>
        <p:txBody>
          <a:bodyPr>
            <a:normAutofit fontScale="92500" lnSpcReduction="20000"/>
          </a:bodyPr>
          <a:lstStyle/>
          <a:p>
            <a:r>
              <a:rPr lang="en-US" b="0" i="0" dirty="0">
                <a:effectLst/>
                <a:latin typeface="Noto Sans" panose="020B0502040504020204" pitchFamily="34" charset="0"/>
              </a:rPr>
              <a:t>For all children, perform laboratory screening at 9 to 12 months of age. </a:t>
            </a:r>
          </a:p>
          <a:p>
            <a:r>
              <a:rPr lang="en-US" b="0" i="0" dirty="0">
                <a:effectLst/>
                <a:latin typeface="Noto Sans" panose="020B0502040504020204" pitchFamily="34" charset="0"/>
              </a:rPr>
              <a:t>For children fed an iron-fortified </a:t>
            </a:r>
            <a:r>
              <a:rPr lang="en-US" b="0" i="0" dirty="0" err="1">
                <a:effectLst/>
                <a:latin typeface="Noto Sans" panose="020B0502040504020204" pitchFamily="34" charset="0"/>
              </a:rPr>
              <a:t>formula,delay</a:t>
            </a:r>
            <a:r>
              <a:rPr lang="en-US" b="0" i="0" dirty="0">
                <a:effectLst/>
                <a:latin typeface="Noto Sans" panose="020B0502040504020204" pitchFamily="34" charset="0"/>
              </a:rPr>
              <a:t> to 15 to 18 m of age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..</a:t>
            </a:r>
          </a:p>
          <a:p>
            <a:r>
              <a:rPr lang="en-US" b="0" i="0" dirty="0">
                <a:effectLst/>
                <a:latin typeface="Noto Sans" panose="020B0502040504020204" pitchFamily="34" charset="0"/>
              </a:rPr>
              <a:t>For children with risk factors for iron deficiency (</a:t>
            </a:r>
            <a:r>
              <a:rPr lang="en-US" b="0" i="0" dirty="0" err="1">
                <a:effectLst/>
                <a:latin typeface="Noto Sans" panose="020B0502040504020204" pitchFamily="34" charset="0"/>
              </a:rPr>
              <a:t>eg</a:t>
            </a:r>
            <a:r>
              <a:rPr lang="en-US" b="0" i="0" dirty="0">
                <a:effectLst/>
                <a:latin typeface="Noto Sans" panose="020B0502040504020204" pitchFamily="34" charset="0"/>
              </a:rPr>
              <a:t>, history of prematurity or dietary risk factors such as excessive milk intake , Test  when risk is identified (</a:t>
            </a:r>
            <a:r>
              <a:rPr lang="en-US" sz="1800" dirty="0"/>
              <a:t>at birth and 4 months),</a:t>
            </a:r>
            <a:r>
              <a:rPr lang="en-US" b="0" i="0" dirty="0">
                <a:effectLst/>
                <a:latin typeface="Noto Sans" panose="020B0502040504020204" pitchFamily="34" charset="0"/>
              </a:rPr>
              <a:t> Test again, </a:t>
            </a:r>
            <a:r>
              <a:rPr lang="en-US" b="0" i="0" dirty="0" err="1">
                <a:effectLst/>
                <a:latin typeface="Noto Sans" panose="020B0502040504020204" pitchFamily="34" charset="0"/>
              </a:rPr>
              <a:t>eg</a:t>
            </a:r>
            <a:r>
              <a:rPr lang="en-US" b="0" i="0" dirty="0">
                <a:effectLst/>
                <a:latin typeface="Noto Sans" panose="020B0502040504020204" pitchFamily="34" charset="0"/>
              </a:rPr>
              <a:t>, at 15 to 18 months of age </a:t>
            </a:r>
          </a:p>
          <a:p>
            <a:r>
              <a:rPr lang="en-US" b="0" i="0" dirty="0">
                <a:effectLst/>
                <a:latin typeface="Noto Sans" panose="020B0502040504020204" pitchFamily="34" charset="0"/>
              </a:rPr>
              <a:t>children with special health needs (chronic infection, inflammatory disorders, chronic gastrointestinal dysfunction, history of intestinal surgery, or restricted diets),test at 9 months </a:t>
            </a:r>
            <a:r>
              <a:rPr lang="en-US" dirty="0">
                <a:latin typeface="Noto Sans" panose="020B0502040504020204" pitchFamily="34" charset="0"/>
              </a:rPr>
              <a:t>,</a:t>
            </a:r>
            <a:r>
              <a:rPr lang="en-US" b="0" i="0" dirty="0">
                <a:effectLst/>
                <a:latin typeface="Noto Sans" panose="020B0502040504020204" pitchFamily="34" charset="0"/>
              </a:rPr>
              <a:t> Repeat laboratory screening at 15 to 18 months of age, and again in early childhood, </a:t>
            </a:r>
            <a:r>
              <a:rPr lang="en-US" b="0" i="0" dirty="0" err="1">
                <a:effectLst/>
                <a:latin typeface="Noto Sans" panose="020B0502040504020204" pitchFamily="34" charset="0"/>
              </a:rPr>
              <a:t>eg</a:t>
            </a:r>
            <a:r>
              <a:rPr lang="en-US" b="0" i="0" dirty="0">
                <a:effectLst/>
                <a:latin typeface="Noto Sans" panose="020B0502040504020204" pitchFamily="34" charset="0"/>
              </a:rPr>
              <a:t>, between two to five years of age .</a:t>
            </a:r>
          </a:p>
          <a:p>
            <a:r>
              <a:rPr lang="en-US" b="0" i="0" dirty="0">
                <a:effectLst/>
                <a:latin typeface="Noto Sans" panose="020B0502040504020204" pitchFamily="34" charset="0"/>
              </a:rPr>
              <a:t>For breastfed infants, iron supplement between 4-6 m of age for term infants (two weeks of age for premature infants).  iron supplements  continued until the infant is taking sufficient quantities of iron-rich complementary foods, such as infant cereal.</a:t>
            </a:r>
          </a:p>
          <a:p>
            <a:pPr algn="l"/>
            <a:r>
              <a:rPr lang="en-US" b="0" i="0" dirty="0">
                <a:effectLst/>
                <a:latin typeface="Noto Sans" panose="020B0502040504020204" pitchFamily="34" charset="0"/>
              </a:rPr>
              <a:t>For all children, dietary measures include:</a:t>
            </a:r>
          </a:p>
          <a:p>
            <a:pPr marL="0" indent="0" algn="l">
              <a:buNone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      -</a:t>
            </a:r>
            <a:r>
              <a:rPr lang="en-US" b="0" i="0" dirty="0">
                <a:effectLst/>
                <a:latin typeface="Noto Sans" panose="020B0502040504020204" pitchFamily="34" charset="0"/>
              </a:rPr>
              <a:t>Introduce iron-rich complementary foods at four to six months of age</a:t>
            </a:r>
          </a:p>
          <a:p>
            <a:pPr marL="0" indent="0" algn="l">
              <a:buNone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      -</a:t>
            </a:r>
            <a:r>
              <a:rPr lang="en-US" b="0" i="0" dirty="0">
                <a:effectLst/>
                <a:latin typeface="Noto Sans" panose="020B0502040504020204" pitchFamily="34" charset="0"/>
              </a:rPr>
              <a:t>Avoid unmodified (nonformula) cow's milk until age 12 months; after 12 months</a:t>
            </a:r>
          </a:p>
          <a:p>
            <a:pPr marL="0" indent="0" algn="l">
              <a:buNone/>
            </a:pPr>
            <a:r>
              <a:rPr lang="en-US" dirty="0">
                <a:latin typeface="Noto Sans" panose="020B0502040504020204" pitchFamily="34" charset="0"/>
              </a:rPr>
              <a:t>      </a:t>
            </a:r>
            <a:r>
              <a:rPr lang="en-US" b="0" i="0" dirty="0">
                <a:effectLst/>
                <a:latin typeface="Noto Sans" panose="020B0502040504020204" pitchFamily="34" charset="0"/>
              </a:rPr>
              <a:t> of age, limit milk intake to no more than 600 mL daily.(cow's milk protein</a:t>
            </a:r>
          </a:p>
          <a:p>
            <a:pPr marL="0" indent="0" algn="l">
              <a:buNone/>
            </a:pPr>
            <a:r>
              <a:rPr lang="en-US" dirty="0">
                <a:latin typeface="Noto Sans" panose="020B0502040504020204" pitchFamily="34" charset="0"/>
              </a:rPr>
              <a:t>         </a:t>
            </a:r>
            <a:r>
              <a:rPr lang="en-US" b="0" i="0" dirty="0">
                <a:effectLst/>
                <a:latin typeface="Noto Sans" panose="020B0502040504020204" pitchFamily="34" charset="0"/>
              </a:rPr>
              <a:t>-induced colitis).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DC8DF-DE65-EB9D-A16D-3E328AD9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83F6-7AE4-41BF-9FD2-DE49C599D00F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035F2-0EB3-2F61-586D-287C009D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96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F15E-673A-93E2-DC39-FE72E2C1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38200"/>
          </a:xfrm>
        </p:spPr>
        <p:txBody>
          <a:bodyPr/>
          <a:lstStyle/>
          <a:p>
            <a:r>
              <a:rPr lang="en-US" dirty="0"/>
              <a:t>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7D232-04C9-1DE7-7A34-57A7EC4D6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24000"/>
            <a:ext cx="8686800" cy="4517363"/>
          </a:xfrm>
        </p:spPr>
        <p:txBody>
          <a:bodyPr/>
          <a:lstStyle/>
          <a:p>
            <a:r>
              <a:rPr lang="en-US" sz="2400" dirty="0"/>
              <a:t>Screening for high risk , or mentioned diseases such as prematurity  at birth and 4 months</a:t>
            </a:r>
          </a:p>
          <a:p>
            <a:endParaRPr lang="en-US" sz="2400" dirty="0"/>
          </a:p>
          <a:p>
            <a:r>
              <a:rPr lang="en-US" sz="2400" b="0" i="0" dirty="0">
                <a:effectLst/>
                <a:latin typeface="Noto Sans" panose="020B0502040504020204" pitchFamily="34" charset="0"/>
              </a:rPr>
              <a:t> The AAP suggests universal laboratory screening for IDA at approximately 9 to 12 months of age and repeated screens for children with risk factors.</a:t>
            </a:r>
          </a:p>
          <a:p>
            <a:pPr marL="0" indent="0">
              <a:buNone/>
            </a:pPr>
            <a:endParaRPr lang="en-US" sz="2400" b="0" i="0" dirty="0">
              <a:effectLst/>
              <a:latin typeface="Noto Sans" panose="020B0502040504020204" pitchFamily="34" charset="0"/>
            </a:endParaRPr>
          </a:p>
          <a:p>
            <a:r>
              <a:rPr lang="en-US" sz="2400" dirty="0"/>
              <a:t>For children at high risk, screen once a year from ages 2 to 5 years.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422FF-EB48-A793-6105-2A9344B4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83F6-7AE4-41BF-9FD2-DE49C599D00F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CC644-0BA0-5964-C07F-13C25DC9C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7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Developmental Stages of Iron Deficiency Anemia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463B-46BC-4B49-8769-7922B563EDE9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4" name="Group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774290"/>
              </p:ext>
            </p:extLst>
          </p:nvPr>
        </p:nvGraphicFramePr>
        <p:xfrm>
          <a:off x="76200" y="1417638"/>
          <a:ext cx="8991600" cy="5287962"/>
        </p:xfrm>
        <a:graphic>
          <a:graphicData uri="http://schemas.openxmlformats.org/drawingml/2006/table">
            <a:tbl>
              <a:tblPr rtl="1">
                <a:tableStyleId>{3C2FFA5D-87B4-456A-9821-1D502468CF0F}</a:tableStyleId>
              </a:tblPr>
              <a:tblGrid>
                <a:gridCol w="3269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9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2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Low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ferritin</a:t>
                      </a: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Absent bone marrow iron</a:t>
                      </a:r>
                      <a:r>
                        <a:rPr kumimoji="0" lang="ar-SA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Pre-latent iron deficiency</a:t>
                      </a:r>
                      <a:r>
                        <a:rPr kumimoji="0" lang="ar-SA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80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/>
                        <a:t>(exhaustion of tissue reserve of iron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asymptomatic 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Stage 1</a:t>
                      </a:r>
                      <a:r>
                        <a:rPr kumimoji="0" lang="ar-SA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9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Low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transferrin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saturation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Low serum iron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Raised serum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transferrin</a:t>
                      </a: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Normal hemoglobin</a:t>
                      </a:r>
                      <a:r>
                        <a:rPr kumimoji="0" lang="ar-SA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Latent iron deficiency</a:t>
                      </a:r>
                      <a:r>
                        <a:rPr kumimoji="0" lang="ar-SA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/>
                        <a:t>(deficit of iron in the tissue and the decrease of its reservoir transport)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Stage 2</a:t>
                      </a:r>
                      <a:r>
                        <a:rPr kumimoji="0" lang="ar-SA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Low hemoglobin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Low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hematocrit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Frank Iron deficiency</a:t>
                      </a:r>
                      <a:r>
                        <a:rPr kumimoji="0" lang="ar-SA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anemia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Stage 3</a:t>
                      </a:r>
                      <a:r>
                        <a:rPr kumimoji="0" lang="ar-SA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93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52400"/>
            <a:ext cx="6347713" cy="121920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7467600" cy="5050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Anemia is defined as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reduction in the oxygen carrying capacity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leading to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tissue hypoxia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results in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reduction in red cell volume or hemoglobin concentration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hematocrit below normal or two standard deviations below the mean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the normal for age and sex.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A00F-E9E3-4854-A668-D57051DC8260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30088"/>
            <a:ext cx="8991600" cy="212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74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556943"/>
              </p:ext>
            </p:extLst>
          </p:nvPr>
        </p:nvGraphicFramePr>
        <p:xfrm>
          <a:off x="0" y="1"/>
          <a:ext cx="9144000" cy="43842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1467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u="none" strike="noStrike" kern="1200" baseline="0" dirty="0">
                          <a:solidFill>
                            <a:srgbClr val="FF0000"/>
                          </a:solidFill>
                        </a:rPr>
                        <a:t>WHO/UNICEF/UNO (1997 morphological classification)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496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Morphological Classification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baseline="0" dirty="0"/>
                        <a:t>Microcytic</a:t>
                      </a:r>
                    </a:p>
                    <a:p>
                      <a:pPr algn="ctr"/>
                      <a:r>
                        <a:rPr lang="en-US" sz="2000" b="1" u="none" strike="noStrike" kern="1200" baseline="0" dirty="0"/>
                        <a:t>Hypochromic anemia</a:t>
                      </a:r>
                      <a:endParaRPr lang="en-US" sz="2000" b="1" dirty="0"/>
                    </a:p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Normocytic Normochromic</a:t>
                      </a:r>
                    </a:p>
                    <a:p>
                      <a:pPr algn="ctr"/>
                      <a:r>
                        <a:rPr lang="en-US" sz="2000" b="1" dirty="0"/>
                        <a:t>anemia</a:t>
                      </a:r>
                    </a:p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strike="noStrike" kern="1200" baseline="0" dirty="0"/>
                        <a:t>Macrocytic anemia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938">
                <a:tc>
                  <a:txBody>
                    <a:bodyPr/>
                    <a:lstStyle/>
                    <a:p>
                      <a:r>
                        <a:rPr lang="en-US" sz="2000" dirty="0"/>
                        <a:t>MCV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/>
                        <a:t>&lt; 80 </a:t>
                      </a:r>
                      <a:r>
                        <a:rPr lang="en-US" sz="2000" u="none" strike="noStrike" kern="1200" baseline="0" dirty="0" err="1"/>
                        <a:t>fl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/>
                        <a:t>80–94 </a:t>
                      </a:r>
                      <a:r>
                        <a:rPr lang="en-US" sz="2000" u="none" strike="noStrike" kern="1200" baseline="0" dirty="0" err="1"/>
                        <a:t>fl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/>
                        <a:t>&gt; 94 </a:t>
                      </a:r>
                      <a:r>
                        <a:rPr lang="en-US" sz="2000" u="none" strike="noStrike" kern="1200" baseline="0" dirty="0" err="1"/>
                        <a:t>fl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938">
                <a:tc>
                  <a:txBody>
                    <a:bodyPr/>
                    <a:lstStyle/>
                    <a:p>
                      <a:r>
                        <a:rPr lang="en-US" sz="2000" dirty="0"/>
                        <a:t>MCH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/>
                        <a:t>&lt; 29pg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/>
                        <a:t>29–34 </a:t>
                      </a:r>
                      <a:r>
                        <a:rPr lang="en-US" sz="2000" u="none" strike="noStrike" kern="1200" baseline="0" dirty="0" err="1"/>
                        <a:t>pg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938">
                <a:tc>
                  <a:txBody>
                    <a:bodyPr/>
                    <a:lstStyle/>
                    <a:p>
                      <a:r>
                        <a:rPr lang="en-US" sz="2000" dirty="0"/>
                        <a:t>MCHC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/>
                        <a:t>&lt; 30%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/>
                        <a:t>30–36%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8EAC-D41A-4ACE-923D-0B488E847B80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4419600"/>
            <a:ext cx="22764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2074"/>
            <a:ext cx="2286000" cy="242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82893"/>
            <a:ext cx="227907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2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31838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Pathophysiologic classification of anemia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8036-4BDC-4131-8F79-CC4841C84058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6" t="11999" r="7398" b="5091"/>
          <a:stretch/>
        </p:blipFill>
        <p:spPr bwMode="auto">
          <a:xfrm>
            <a:off x="193964" y="762000"/>
            <a:ext cx="8769174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38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13164"/>
            <a:ext cx="7924800" cy="331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B84C-7405-489E-99EE-EE24315C0443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0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 to a case of Anemia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9037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/>
              <a:t>History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This should include enquiry about: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• The presence of </a:t>
            </a:r>
            <a:r>
              <a:rPr lang="en-US" sz="2000" b="1" dirty="0">
                <a:solidFill>
                  <a:srgbClr val="002060"/>
                </a:solidFill>
              </a:rPr>
              <a:t>chronic diseases</a:t>
            </a:r>
            <a:r>
              <a:rPr lang="en-US" sz="2000" dirty="0"/>
              <a:t>, (especially renal), or prematurity.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• </a:t>
            </a:r>
            <a:r>
              <a:rPr lang="en-US" sz="2000" b="1" dirty="0">
                <a:solidFill>
                  <a:srgbClr val="002060"/>
                </a:solidFill>
              </a:rPr>
              <a:t>Gastrointestinal </a:t>
            </a:r>
            <a:r>
              <a:rPr lang="en-US" sz="2000" dirty="0"/>
              <a:t>symptoms.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002060"/>
                </a:solidFill>
              </a:rPr>
              <a:t>• Dietary history</a:t>
            </a:r>
            <a:r>
              <a:rPr lang="en-US" sz="2000" dirty="0"/>
              <a:t>: adequate iron intake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• </a:t>
            </a:r>
            <a:r>
              <a:rPr lang="en-US" sz="2000" b="1" dirty="0">
                <a:solidFill>
                  <a:srgbClr val="002060"/>
                </a:solidFill>
              </a:rPr>
              <a:t>Family history</a:t>
            </a:r>
            <a:r>
              <a:rPr lang="en-US" sz="2000" dirty="0"/>
              <a:t>: relatives with inherited disorders such as sickle cell disease, 	</a:t>
            </a:r>
            <a:r>
              <a:rPr lang="en-US" sz="2000" dirty="0" err="1"/>
              <a:t>thalassaemia</a:t>
            </a:r>
            <a:r>
              <a:rPr lang="en-US" sz="2000" dirty="0"/>
              <a:t> or hereditary spherocytosis.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• </a:t>
            </a:r>
            <a:r>
              <a:rPr lang="en-US" sz="2000" b="1" dirty="0">
                <a:solidFill>
                  <a:srgbClr val="002060"/>
                </a:solidFill>
              </a:rPr>
              <a:t>Place of birth</a:t>
            </a:r>
            <a:r>
              <a:rPr lang="en-US" sz="2000" dirty="0"/>
              <a:t>: sickle cell screening has been part of the Guthrie 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37BC-7128-462F-83A5-6D5BE63C4A53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6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4906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/>
              <a:t>Examination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Causes of anemia are very age-dependent and inherited </a:t>
            </a:r>
            <a:r>
              <a:rPr lang="en-US" sz="2000" dirty="0" err="1"/>
              <a:t>anemias</a:t>
            </a:r>
            <a:r>
              <a:rPr lang="en-US" sz="2000" dirty="0"/>
              <a:t> show a </a:t>
            </a:r>
            <a:r>
              <a:rPr lang="en-US" sz="2000" b="1" dirty="0">
                <a:solidFill>
                  <a:srgbClr val="002060"/>
                </a:solidFill>
              </a:rPr>
              <a:t>racial preponderance</a:t>
            </a:r>
            <a:r>
              <a:rPr lang="en-US" sz="2000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• Afro-Caribbean ancestry: </a:t>
            </a:r>
            <a:r>
              <a:rPr lang="en-US" sz="2000" b="1" dirty="0">
                <a:solidFill>
                  <a:srgbClr val="002060"/>
                </a:solidFill>
              </a:rPr>
              <a:t>sickle cell disease.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• Mediterranean and Asian ancestry: </a:t>
            </a:r>
            <a:r>
              <a:rPr lang="en-US" sz="2000" b="1" dirty="0" err="1">
                <a:solidFill>
                  <a:srgbClr val="002060"/>
                </a:solidFill>
              </a:rPr>
              <a:t>Thalassaemia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/>
              <a:t>Associated signs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• </a:t>
            </a:r>
            <a:r>
              <a:rPr lang="en-US" sz="2000" b="1" dirty="0">
                <a:solidFill>
                  <a:srgbClr val="002060"/>
                </a:solidFill>
              </a:rPr>
              <a:t>Jaundice</a:t>
            </a:r>
            <a:r>
              <a:rPr lang="en-US" sz="2000" dirty="0"/>
              <a:t>: suggests acute </a:t>
            </a:r>
            <a:r>
              <a:rPr lang="en-US" sz="2000" dirty="0" err="1"/>
              <a:t>haemolysis</a:t>
            </a:r>
            <a:r>
              <a:rPr lang="en-US" sz="20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• </a:t>
            </a:r>
            <a:r>
              <a:rPr lang="en-US" sz="2000" b="1" dirty="0" err="1">
                <a:solidFill>
                  <a:srgbClr val="002060"/>
                </a:solidFill>
              </a:rPr>
              <a:t>Petechiae</a:t>
            </a:r>
            <a:r>
              <a:rPr lang="en-US" sz="2000" b="1" dirty="0">
                <a:solidFill>
                  <a:srgbClr val="002060"/>
                </a:solidFill>
              </a:rPr>
              <a:t> or bruising</a:t>
            </a:r>
            <a:r>
              <a:rPr lang="en-US" sz="2000" dirty="0"/>
              <a:t>: suggest marrow failure.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• </a:t>
            </a:r>
            <a:r>
              <a:rPr lang="en-US" sz="2000" b="1" dirty="0">
                <a:solidFill>
                  <a:srgbClr val="002060"/>
                </a:solidFill>
              </a:rPr>
              <a:t>Splenomegaly: </a:t>
            </a:r>
            <a:r>
              <a:rPr lang="en-US" sz="2000" dirty="0"/>
              <a:t>suggests </a:t>
            </a:r>
            <a:r>
              <a:rPr lang="en-US" sz="2000" dirty="0" err="1"/>
              <a:t>haemolysis</a:t>
            </a:r>
            <a:r>
              <a:rPr lang="en-US" sz="2000" dirty="0"/>
              <a:t>, </a:t>
            </a:r>
            <a:r>
              <a:rPr lang="en-US" sz="2000" dirty="0" err="1"/>
              <a:t>haemoglobinopathy</a:t>
            </a:r>
            <a:r>
              <a:rPr lang="en-US" sz="2000" dirty="0"/>
              <a:t> or marrow failure.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0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686800" cy="53340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/>
              <a:t>Investigation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The most important initial investigation is a </a:t>
            </a:r>
            <a:r>
              <a:rPr lang="en-US" sz="2000" b="1" dirty="0">
                <a:solidFill>
                  <a:srgbClr val="002060"/>
                </a:solidFill>
              </a:rPr>
              <a:t>full blood count (FBC) </a:t>
            </a:r>
            <a:r>
              <a:rPr lang="en-US" sz="2000" dirty="0"/>
              <a:t>to confirm reduced </a:t>
            </a:r>
            <a:r>
              <a:rPr lang="en-US" sz="2000" dirty="0" err="1"/>
              <a:t>haemoglobin</a:t>
            </a:r>
            <a:r>
              <a:rPr lang="en-US" sz="2000" dirty="0"/>
              <a:t> concentration and document red cell indices.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Additional valuable information from the FBC includes: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• </a:t>
            </a:r>
            <a:r>
              <a:rPr lang="en-US" sz="2000" b="1" dirty="0">
                <a:solidFill>
                  <a:srgbClr val="002060"/>
                </a:solidFill>
              </a:rPr>
              <a:t>Reticulocytes</a:t>
            </a:r>
            <a:r>
              <a:rPr lang="en-US" sz="2000" dirty="0"/>
              <a:t>: an increase suggests </a:t>
            </a:r>
            <a:r>
              <a:rPr lang="en-US" sz="2000" dirty="0" err="1"/>
              <a:t>haemolytic</a:t>
            </a:r>
            <a:r>
              <a:rPr lang="en-US" sz="2000" dirty="0"/>
              <a:t> </a:t>
            </a:r>
            <a:r>
              <a:rPr lang="en-US" sz="2000" dirty="0" err="1"/>
              <a:t>anaemia</a:t>
            </a:r>
            <a:r>
              <a:rPr lang="en-US" sz="2000" dirty="0"/>
              <a:t>; a decrease suggests 	marrow aplasia.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•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Pancytopenia</a:t>
            </a:r>
            <a:r>
              <a:rPr lang="en-US" sz="2000" dirty="0"/>
              <a:t>: a reduction in all cell types suggests marrow failure or  	</a:t>
            </a:r>
            <a:r>
              <a:rPr lang="en-US" sz="2000" dirty="0" err="1"/>
              <a:t>hypersplenism</a:t>
            </a:r>
            <a:r>
              <a:rPr lang="en-US" sz="20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• A peripheral blood film can also reveal </a:t>
            </a:r>
            <a:r>
              <a:rPr lang="en-US" sz="2000" b="1" dirty="0">
                <a:solidFill>
                  <a:srgbClr val="002060"/>
                </a:solidFill>
              </a:rPr>
              <a:t>abnormal cells (blasts) </a:t>
            </a:r>
            <a:r>
              <a:rPr lang="en-US" sz="2000" dirty="0"/>
              <a:t>commonly seen in </a:t>
            </a:r>
            <a:r>
              <a:rPr lang="en-US" sz="2000" dirty="0" err="1"/>
              <a:t>leukaemias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15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152400"/>
            <a:ext cx="6423912" cy="1778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Investigation … con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9831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Depending on the initial results, further investigations might include: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• </a:t>
            </a:r>
            <a:r>
              <a:rPr lang="en-US" sz="2000" b="1" dirty="0">
                <a:solidFill>
                  <a:srgbClr val="002060"/>
                </a:solidFill>
              </a:rPr>
              <a:t>Iron studies</a:t>
            </a:r>
            <a:r>
              <a:rPr lang="en-US" sz="2000" dirty="0">
                <a:solidFill>
                  <a:srgbClr val="002060"/>
                </a:solidFill>
              </a:rPr>
              <a:t>: </a:t>
            </a:r>
            <a:r>
              <a:rPr lang="en-US" sz="2000" dirty="0"/>
              <a:t>serum iron, ferritin and total iron binding capacity.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/>
              <a:t>• </a:t>
            </a:r>
            <a:r>
              <a:rPr lang="en-US" sz="2000" b="1" dirty="0">
                <a:solidFill>
                  <a:srgbClr val="002060"/>
                </a:solidFill>
              </a:rPr>
              <a:t>Direct </a:t>
            </a:r>
            <a:r>
              <a:rPr lang="en-US" sz="2000" b="1" dirty="0" err="1">
                <a:solidFill>
                  <a:srgbClr val="002060"/>
                </a:solidFill>
              </a:rPr>
              <a:t>antiglobulin</a:t>
            </a:r>
            <a:r>
              <a:rPr lang="en-US" sz="2000" b="1" dirty="0">
                <a:solidFill>
                  <a:srgbClr val="002060"/>
                </a:solidFill>
              </a:rPr>
              <a:t> test </a:t>
            </a:r>
            <a:r>
              <a:rPr lang="en-US" sz="2000" dirty="0"/>
              <a:t>(DAT or </a:t>
            </a:r>
            <a:r>
              <a:rPr lang="en-US" sz="2000" dirty="0" err="1"/>
              <a:t>Coombs’</a:t>
            </a:r>
            <a:r>
              <a:rPr lang="en-US" sz="2000" dirty="0"/>
              <a:t> test): this is positive in immune-	mediated </a:t>
            </a:r>
            <a:r>
              <a:rPr lang="en-US" sz="2000" dirty="0" err="1"/>
              <a:t>haemolysis</a:t>
            </a:r>
            <a:r>
              <a:rPr lang="en-US" sz="20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• </a:t>
            </a:r>
            <a:r>
              <a:rPr lang="en-US" sz="2000" b="1" dirty="0">
                <a:solidFill>
                  <a:srgbClr val="002060"/>
                </a:solidFill>
              </a:rPr>
              <a:t>Red cell folate, vitamin B12.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• </a:t>
            </a:r>
            <a:r>
              <a:rPr lang="en-US" sz="2000" b="1" dirty="0" err="1">
                <a:solidFill>
                  <a:srgbClr val="002060"/>
                </a:solidFill>
              </a:rPr>
              <a:t>Haemoglobin</a:t>
            </a:r>
            <a:r>
              <a:rPr lang="en-US" sz="2000" b="1" dirty="0">
                <a:solidFill>
                  <a:srgbClr val="002060"/>
                </a:solidFill>
              </a:rPr>
              <a:t> electrophoresis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• </a:t>
            </a:r>
            <a:r>
              <a:rPr lang="en-US" sz="2000" b="1" dirty="0">
                <a:solidFill>
                  <a:srgbClr val="002060"/>
                </a:solidFill>
              </a:rPr>
              <a:t>Red cell enzymes</a:t>
            </a:r>
            <a:r>
              <a:rPr lang="en-US" sz="2000" dirty="0">
                <a:solidFill>
                  <a:srgbClr val="002060"/>
                </a:solidFill>
              </a:rPr>
              <a:t>: </a:t>
            </a:r>
            <a:r>
              <a:rPr lang="en-US" sz="2000" dirty="0"/>
              <a:t>glucose-6-phosphate dehydrogenase (G6PD), pyruvate kinase.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• </a:t>
            </a:r>
            <a:r>
              <a:rPr lang="en-US" sz="2000" b="1" dirty="0">
                <a:solidFill>
                  <a:srgbClr val="002060"/>
                </a:solidFill>
              </a:rPr>
              <a:t>Bone marrow aspiration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18A1-CB09-41E1-A674-55AC81D7414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683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</TotalTime>
  <Words>873</Words>
  <Application>Microsoft Macintosh PowerPoint</Application>
  <PresentationFormat>On-screen Show (4:3)</PresentationFormat>
  <Paragraphs>139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</vt:lpstr>
      <vt:lpstr>Noto Sans</vt:lpstr>
      <vt:lpstr>Times New Roman</vt:lpstr>
      <vt:lpstr>Trebuchet MS</vt:lpstr>
      <vt:lpstr>Wingdings 2</vt:lpstr>
      <vt:lpstr>Wingdings 3</vt:lpstr>
      <vt:lpstr>Facet</vt:lpstr>
      <vt:lpstr>PowerPoint Presentation</vt:lpstr>
      <vt:lpstr>Anemia</vt:lpstr>
      <vt:lpstr>PowerPoint Presentation</vt:lpstr>
      <vt:lpstr>Pathophysiologic classification of anemia</vt:lpstr>
      <vt:lpstr>PowerPoint Presentation</vt:lpstr>
      <vt:lpstr>Approach to a case of Anemia</vt:lpstr>
      <vt:lpstr>PowerPoint Presentation</vt:lpstr>
      <vt:lpstr>PowerPoint Presentation</vt:lpstr>
      <vt:lpstr>Investigation … con </vt:lpstr>
      <vt:lpstr>Functions of iron</vt:lpstr>
      <vt:lpstr>Risk factors of IDA </vt:lpstr>
      <vt:lpstr>Causes of Iron Deficiency</vt:lpstr>
      <vt:lpstr>IDA  Screening</vt:lpstr>
      <vt:lpstr>Screening</vt:lpstr>
      <vt:lpstr>Developmental Stages of Iron Deficiency Anemia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Basha</dc:creator>
  <cp:lastModifiedBy>Dralk F</cp:lastModifiedBy>
  <cp:revision>83</cp:revision>
  <dcterms:created xsi:type="dcterms:W3CDTF">2015-09-01T07:49:35Z</dcterms:created>
  <dcterms:modified xsi:type="dcterms:W3CDTF">2024-12-05T09:58:56Z</dcterms:modified>
</cp:coreProperties>
</file>